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7" r:id="rId2"/>
    <p:sldId id="340" r:id="rId3"/>
    <p:sldId id="364" r:id="rId4"/>
    <p:sldId id="363" r:id="rId5"/>
    <p:sldId id="346" r:id="rId6"/>
    <p:sldId id="351" r:id="rId7"/>
    <p:sldId id="361" r:id="rId8"/>
    <p:sldId id="353" r:id="rId9"/>
    <p:sldId id="366" r:id="rId10"/>
    <p:sldId id="367" r:id="rId11"/>
    <p:sldId id="355" r:id="rId12"/>
    <p:sldId id="349" r:id="rId13"/>
  </p:sldIdLst>
  <p:sldSz cx="9144000" cy="6858000" type="screen4x3"/>
  <p:notesSz cx="9926638" cy="6797675"/>
  <p:defaultTextStyle>
    <a:defPPr>
      <a:defRPr lang="cs-CZ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  <a:srgbClr val="000099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824" autoAdjust="0"/>
  </p:normalViewPr>
  <p:slideViewPr>
    <p:cSldViewPr>
      <p:cViewPr>
        <p:scale>
          <a:sx n="80" d="100"/>
          <a:sy n="80" d="100"/>
        </p:scale>
        <p:origin x="-73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308" y="-108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64E4858B-1F1C-4867-A475-E0EE8973C7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9F2002E-9C08-46C1-9A91-B36D836EEE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0B3FB9-247C-45D4-83D9-84E1D7839607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7DE8C0C-85A4-456D-BBD5-90A83C8E55A2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87B903-A4BE-4284-89DA-7ADD3BBC139D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3E4AF2-DE88-4486-92B5-72B58CB328DF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C37F48-F2ED-4227-AE14-97053BB4D287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1E904B-1585-4043-82F2-24466C45D35A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8F5DA50-B119-4160-8D87-5920EC72FBDC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A3449B-6B8B-4152-9A5F-2AB1F8EEFE4C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BE441F-03AD-4E34-BBB8-090758B59786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F8CA5A-1778-4C9D-9534-A795A78C42B6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612E14-F545-459D-AC3E-67E066A91A83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990600"/>
            <a:ext cx="7772400" cy="13716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429000"/>
            <a:ext cx="7010400" cy="1600200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lll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5BA39DAC-DDD4-4C94-91DC-820E8DCBD8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245225"/>
            <a:ext cx="7777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lvl="1" algn="ctr">
              <a:lnSpc>
                <a:spcPct val="90000"/>
              </a:lnSpc>
              <a:defRPr sz="1000" b="1" i="1">
                <a:latin typeface="Arial" charset="0"/>
              </a:defRPr>
            </a:lvl2pPr>
          </a:lstStyle>
          <a:p>
            <a:pPr lvl="1">
              <a:defRPr/>
            </a:pPr>
            <a:r>
              <a:rPr lang="cs-CZ"/>
              <a:t>Strategie rozvoje cestovního ruchu v České republice a význam cestovního ruchu pro rozvoj kraje</a:t>
            </a:r>
            <a:endParaRPr lang="en-US"/>
          </a:p>
        </p:txBody>
      </p:sp>
      <p:pic>
        <p:nvPicPr>
          <p:cNvPr id="1028" name="Picture 10"/>
          <p:cNvPicPr>
            <a:picLocks noChangeAspect="1" noChangeArrowheads="1"/>
          </p:cNvPicPr>
          <p:nvPr userDrawn="1"/>
        </p:nvPicPr>
        <p:blipFill>
          <a:blip r:embed="rId16" cstate="print"/>
          <a:srcRect r="12952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r.cz/Cestovni-ruch/Programy-Dota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44675"/>
            <a:ext cx="8229600" cy="171926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/>
            </a:r>
            <a:br>
              <a:rPr lang="cs-CZ" sz="2800" b="1" dirty="0" smtClean="0">
                <a:solidFill>
                  <a:srgbClr val="CC0000"/>
                </a:solidFill>
                <a:latin typeface="Arial" charset="0"/>
              </a:rPr>
            </a:b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/>
            </a:r>
            <a:br>
              <a:rPr lang="cs-CZ" sz="2800" b="1" dirty="0" smtClean="0">
                <a:solidFill>
                  <a:srgbClr val="CC0000"/>
                </a:solidFill>
                <a:latin typeface="Arial" charset="0"/>
              </a:rPr>
            </a:b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/>
            </a:r>
            <a:br>
              <a:rPr lang="cs-CZ" sz="2800" b="1" dirty="0" smtClean="0">
                <a:solidFill>
                  <a:srgbClr val="CC0000"/>
                </a:solidFill>
                <a:latin typeface="Arial" charset="0"/>
              </a:rPr>
            </a:b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/>
            </a:r>
            <a:br>
              <a:rPr lang="cs-CZ" sz="2800" b="1" dirty="0" smtClean="0">
                <a:solidFill>
                  <a:srgbClr val="CC0000"/>
                </a:solidFill>
                <a:latin typeface="Arial" charset="0"/>
              </a:rPr>
            </a:b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cs-CZ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900113" y="1484313"/>
            <a:ext cx="7704137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Wingdings" pitchFamily="2" charset="2"/>
              <a:buNone/>
            </a:pPr>
            <a:endParaRPr lang="en-GB" sz="3200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GB" sz="3200" b="1" smtClean="0"/>
              <a:t>   </a:t>
            </a:r>
            <a:r>
              <a:rPr lang="cs-CZ" sz="3200" b="1" smtClean="0"/>
              <a:t>Focusing</a:t>
            </a:r>
            <a:r>
              <a:rPr lang="en-GB" sz="3200" b="1" smtClean="0"/>
              <a:t> of the National Support Programme of the Czech Republic in 201</a:t>
            </a:r>
            <a:r>
              <a:rPr lang="cs-CZ" sz="3200" b="1" smtClean="0"/>
              <a:t>3</a:t>
            </a:r>
            <a:endParaRPr lang="en-GB" sz="3200" b="1" smtClean="0"/>
          </a:p>
          <a:p>
            <a:pPr algn="ctr" eaLnBrk="1" hangingPunct="1">
              <a:buFont typeface="Wingdings" pitchFamily="2" charset="2"/>
              <a:buNone/>
            </a:pPr>
            <a:endParaRPr lang="en-GB" sz="2800" b="1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n-GB" sz="2400" b="1" smtClean="0">
                <a:solidFill>
                  <a:srgbClr val="FF0000"/>
                </a:solidFill>
              </a:rPr>
              <a:t>Sub-programme </a:t>
            </a:r>
          </a:p>
          <a:p>
            <a:pPr lvl="1" algn="ctr" eaLnBrk="1" hangingPunct="1">
              <a:buFont typeface="Wingdings" pitchFamily="2" charset="2"/>
              <a:buNone/>
            </a:pPr>
            <a:r>
              <a:rPr lang="en-GB" sz="2400" b="1" smtClean="0">
                <a:solidFill>
                  <a:srgbClr val="FF0000"/>
                </a:solidFill>
                <a:latin typeface="Arial" charset="0"/>
              </a:rPr>
              <a:t>T</a:t>
            </a:r>
            <a:r>
              <a:rPr lang="cs-CZ" sz="2400" b="1" smtClean="0">
                <a:solidFill>
                  <a:srgbClr val="FF0000"/>
                </a:solidFill>
                <a:latin typeface="Arial" charset="0"/>
              </a:rPr>
              <a:t>ourism for All (EuroVelo 13 Iron curtain trail)</a:t>
            </a:r>
            <a:endParaRPr lang="en-GB" sz="1800" b="1" i="1" smtClean="0"/>
          </a:p>
          <a:p>
            <a:pPr lvl="1" algn="ctr" eaLnBrk="1" hangingPunct="1">
              <a:buFont typeface="Wingdings" pitchFamily="2" charset="2"/>
              <a:buNone/>
            </a:pPr>
            <a:r>
              <a:rPr lang="en-GB" sz="1800" smtClean="0"/>
              <a:t>   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1600" smtClean="0"/>
          </a:p>
          <a:p>
            <a:pPr eaLnBrk="1" hangingPunct="1">
              <a:buFont typeface="Wingdings" pitchFamily="2" charset="2"/>
              <a:buNone/>
            </a:pPr>
            <a:endParaRPr lang="en-GB" sz="16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pic>
        <p:nvPicPr>
          <p:cNvPr id="12291" name="Picture 4" descr="Obrázek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773238"/>
            <a:ext cx="2786062" cy="2090737"/>
          </a:xfrm>
          <a:noFill/>
          <a:ln>
            <a:miter lim="800000"/>
            <a:headEnd/>
            <a:tailEnd/>
          </a:ln>
        </p:spPr>
      </p:pic>
      <p:pic>
        <p:nvPicPr>
          <p:cNvPr id="12292" name="Picture 7" descr="Obrázek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773238"/>
            <a:ext cx="3241675" cy="4319587"/>
          </a:xfrm>
          <a:noFill/>
          <a:ln>
            <a:miter lim="800000"/>
            <a:headEnd/>
            <a:tailEnd/>
          </a:ln>
        </p:spPr>
      </p:pic>
      <p:pic>
        <p:nvPicPr>
          <p:cNvPr id="12293" name="Picture 10" descr="Obrázek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005263"/>
            <a:ext cx="2767012" cy="207327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95288" y="1196975"/>
            <a:ext cx="8569325" cy="46609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rgbClr val="FF0000"/>
                </a:solidFill>
              </a:rPr>
              <a:t>Information on the sub-programme shall be presented at: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571500" indent="-571500" eaLnBrk="1" hangingPunct="1">
              <a:lnSpc>
                <a:spcPct val="80000"/>
              </a:lnSpc>
              <a:defRPr/>
            </a:pPr>
            <a:r>
              <a:rPr lang="en-GB" sz="1600" dirty="0" smtClean="0"/>
              <a:t>The Ministry for Regional Development’s website: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GB" sz="1600" dirty="0" smtClean="0"/>
              <a:t>	</a:t>
            </a:r>
            <a:r>
              <a:rPr lang="en-GB" sz="1600" dirty="0" smtClean="0">
                <a:hlinkClick r:id="rId3"/>
              </a:rPr>
              <a:t>http://www.mmr.cz/Cestovni-ruch/Programy-Dotace</a:t>
            </a:r>
            <a:endParaRPr lang="en-GB" sz="1600" dirty="0" smtClean="0"/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600" dirty="0" smtClean="0"/>
          </a:p>
          <a:p>
            <a:pPr marL="571500" indent="-571500" eaLnBrk="1" hangingPunct="1">
              <a:lnSpc>
                <a:spcPct val="80000"/>
              </a:lnSpc>
              <a:defRPr/>
            </a:pPr>
            <a:r>
              <a:rPr lang="en-GB" sz="1600" dirty="0" smtClean="0"/>
              <a:t>After announcing the grant competition, seminars will be held concerning the topic in question.</a:t>
            </a:r>
            <a:r>
              <a:rPr lang="en-GB" sz="1600" dirty="0" smtClean="0">
                <a:latin typeface="Arial" charset="0"/>
              </a:rPr>
              <a:t>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600" dirty="0" smtClean="0">
              <a:latin typeface="Arial" charset="0"/>
            </a:endParaRPr>
          </a:p>
          <a:p>
            <a:pPr marL="571500" indent="-571500" eaLnBrk="1" hangingPunct="1">
              <a:lnSpc>
                <a:spcPct val="80000"/>
              </a:lnSpc>
              <a:defRPr/>
            </a:pPr>
            <a:r>
              <a:rPr lang="en-GB" sz="1600" dirty="0" smtClean="0"/>
              <a:t>The Division of Tourism is the contact point. </a:t>
            </a: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600" dirty="0" smtClean="0"/>
          </a:p>
          <a:p>
            <a:pPr marL="571500" indent="-571500"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None/>
              <a:defRPr/>
            </a:pPr>
            <a:endParaRPr lang="en-GB" sz="14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ministr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700213"/>
            <a:ext cx="5678488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 descr="barev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724400"/>
            <a:ext cx="16557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07950" y="2276475"/>
            <a:ext cx="30718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Ing. Rostislav  Hošek</a:t>
            </a:r>
          </a:p>
          <a:p>
            <a:pPr>
              <a:buClrTx/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Division of Tourism</a:t>
            </a: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FontTx/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Staroměstské nám. 6</a:t>
            </a:r>
          </a:p>
          <a:p>
            <a:pPr>
              <a:buClrTx/>
              <a:buFontTx/>
              <a:buNone/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110 15 Pra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gue</a:t>
            </a: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1</a:t>
            </a:r>
          </a:p>
          <a:p>
            <a:pPr>
              <a:buClrTx/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www.mmr.cz</a:t>
            </a:r>
          </a:p>
          <a:p>
            <a:pPr>
              <a:buClrTx/>
              <a:buFontTx/>
              <a:buNone/>
              <a:defRPr/>
            </a:pPr>
            <a:endParaRPr lang="en-US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0825" y="1268413"/>
            <a:ext cx="8713788" cy="4897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9625" indent="-809625" eaLnBrk="1" hangingPunct="1">
              <a:lnSpc>
                <a:spcPct val="90000"/>
              </a:lnSpc>
              <a:buFont typeface="Wingdings" pitchFamily="2" charset="2"/>
              <a:buNone/>
              <a:tabLst>
                <a:tab pos="1347788" algn="l"/>
              </a:tabLst>
            </a:pPr>
            <a:r>
              <a:rPr lang="en-GB" sz="2600" b="1" smtClean="0">
                <a:solidFill>
                  <a:srgbClr val="FF0000"/>
                </a:solidFill>
              </a:rPr>
              <a:t>Orientation of the sub-programme:</a:t>
            </a:r>
          </a:p>
          <a:p>
            <a:pPr marL="809625" indent="-809625" eaLnBrk="1" hangingPunct="1">
              <a:lnSpc>
                <a:spcPct val="90000"/>
              </a:lnSpc>
              <a:tabLst>
                <a:tab pos="1347788" algn="l"/>
              </a:tabLst>
            </a:pPr>
            <a:r>
              <a:rPr lang="en-GB" sz="2400" smtClean="0"/>
              <a:t>Support </a:t>
            </a:r>
            <a:r>
              <a:rPr lang="cs-CZ" sz="2400" smtClean="0"/>
              <a:t>of </a:t>
            </a:r>
            <a:r>
              <a:rPr lang="en-GB" sz="2400" smtClean="0"/>
              <a:t>the development of domestic tourism, especially through the development of rest areas and </a:t>
            </a:r>
            <a:r>
              <a:rPr lang="cs-CZ" sz="2400" smtClean="0"/>
              <a:t>sanitary f</a:t>
            </a:r>
            <a:r>
              <a:rPr lang="en-GB" sz="2400" smtClean="0"/>
              <a:t>acilities along trails </a:t>
            </a:r>
            <a:r>
              <a:rPr lang="cs-CZ" sz="2400" smtClean="0"/>
              <a:t> - Euro-Velo, R</a:t>
            </a:r>
            <a:r>
              <a:rPr lang="en-GB" sz="2400" smtClean="0"/>
              <a:t>and pathways, </a:t>
            </a:r>
            <a:endParaRPr lang="en-GB" sz="2400" smtClean="0">
              <a:latin typeface="Arial" charset="0"/>
            </a:endParaRPr>
          </a:p>
          <a:p>
            <a:pPr marL="809625" indent="-809625" eaLnBrk="1" hangingPunct="1">
              <a:lnSpc>
                <a:spcPct val="90000"/>
              </a:lnSpc>
              <a:buFont typeface="Wingdings" pitchFamily="2" charset="2"/>
              <a:buNone/>
              <a:tabLst>
                <a:tab pos="1347788" algn="l"/>
              </a:tabLst>
            </a:pPr>
            <a:endParaRPr lang="en-GB" sz="2400" smtClean="0">
              <a:latin typeface="Arial" charset="0"/>
            </a:endParaRPr>
          </a:p>
          <a:p>
            <a:pPr marL="809625" indent="-809625" eaLnBrk="1" hangingPunct="1">
              <a:lnSpc>
                <a:spcPct val="90000"/>
              </a:lnSpc>
              <a:tabLst>
                <a:tab pos="1347788" algn="l"/>
              </a:tabLst>
            </a:pPr>
            <a:r>
              <a:rPr lang="en-GB" sz="2400" smtClean="0"/>
              <a:t>Making tourist attractions more accessible</a:t>
            </a:r>
            <a:r>
              <a:rPr lang="en-GB" sz="2400" smtClean="0">
                <a:latin typeface="Arial" charset="0"/>
              </a:rPr>
              <a:t>, </a:t>
            </a:r>
          </a:p>
          <a:p>
            <a:pPr marL="809625" indent="-809625" eaLnBrk="1" hangingPunct="1">
              <a:lnSpc>
                <a:spcPct val="90000"/>
              </a:lnSpc>
              <a:tabLst>
                <a:tab pos="1347788" algn="l"/>
              </a:tabLst>
            </a:pPr>
            <a:endParaRPr lang="en-GB" sz="2400" smtClean="0">
              <a:latin typeface="Arial" charset="0"/>
            </a:endParaRPr>
          </a:p>
          <a:p>
            <a:pPr marL="809625" indent="-809625" eaLnBrk="1" hangingPunct="1">
              <a:lnSpc>
                <a:spcPct val="90000"/>
              </a:lnSpc>
              <a:tabLst>
                <a:tab pos="1347788" algn="l"/>
              </a:tabLst>
            </a:pPr>
            <a:r>
              <a:rPr lang="en-GB" sz="2400" smtClean="0"/>
              <a:t>Support </a:t>
            </a:r>
            <a:r>
              <a:rPr lang="cs-CZ" sz="2400" smtClean="0"/>
              <a:t>of</a:t>
            </a:r>
            <a:r>
              <a:rPr lang="en-GB" sz="2400" smtClean="0"/>
              <a:t> ecological</a:t>
            </a:r>
            <a:r>
              <a:rPr lang="cs-CZ" sz="2400" smtClean="0"/>
              <a:t> </a:t>
            </a:r>
            <a:r>
              <a:rPr lang="en-GB" sz="2400" smtClean="0"/>
              <a:t>forms of tourism and transport (e.g. bicycles, small trains for excursions, environmentally-friendly water transport, etc.).</a:t>
            </a:r>
          </a:p>
          <a:p>
            <a:pPr marL="809625" indent="-809625" eaLnBrk="1" hangingPunct="1">
              <a:lnSpc>
                <a:spcPct val="90000"/>
              </a:lnSpc>
              <a:buFont typeface="Wingdings" pitchFamily="2" charset="2"/>
              <a:buNone/>
              <a:tabLst>
                <a:tab pos="1347788" algn="l"/>
              </a:tabLst>
            </a:pPr>
            <a:r>
              <a:rPr lang="en-GB" sz="2400" smtClean="0"/>
              <a:t>	</a:t>
            </a:r>
          </a:p>
          <a:p>
            <a:pPr marL="809625" indent="-809625" eaLnBrk="1" hangingPunct="1">
              <a:lnSpc>
                <a:spcPct val="90000"/>
              </a:lnSpc>
              <a:buFont typeface="Wingdings" pitchFamily="2" charset="2"/>
              <a:buNone/>
              <a:tabLst>
                <a:tab pos="1347788" algn="l"/>
              </a:tabLst>
            </a:pPr>
            <a:r>
              <a:rPr lang="en-GB" sz="2400" smtClean="0"/>
              <a:t>	</a:t>
            </a:r>
            <a:endParaRPr lang="en-GB" sz="2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268413"/>
            <a:ext cx="8147050" cy="52578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3538" indent="-363538" eaLnBrk="1" hangingPunct="1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Preferred target groups:</a:t>
            </a:r>
          </a:p>
          <a:p>
            <a:pPr marL="363538" indent="-363538" eaLnBrk="1" hangingPunct="1">
              <a:buFont typeface="Wingdings" pitchFamily="2" charset="2"/>
              <a:buNone/>
              <a:defRPr/>
            </a:pPr>
            <a:endParaRPr lang="en-GB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63538" indent="-363538" eaLnBrk="1" hangingPunct="1">
              <a:defRPr/>
            </a:pPr>
            <a:r>
              <a:rPr lang="en-GB" dirty="0" smtClean="0"/>
              <a:t>  children (up to 15 years old),</a:t>
            </a:r>
          </a:p>
          <a:p>
            <a:pPr marL="363538" indent="-363538" eaLnBrk="1" hangingPunct="1">
              <a:defRPr/>
            </a:pPr>
            <a:r>
              <a:rPr lang="en-GB" dirty="0" smtClean="0"/>
              <a:t>  families with children,</a:t>
            </a:r>
          </a:p>
          <a:p>
            <a:pPr marL="363538" indent="-363538" eaLnBrk="1" hangingPunct="1">
              <a:defRPr/>
            </a:pPr>
            <a:r>
              <a:rPr lang="en-GB" dirty="0" smtClean="0"/>
              <a:t>  persons with disabilities,</a:t>
            </a:r>
          </a:p>
          <a:p>
            <a:pPr marL="363538" indent="-363538" eaLnBrk="1" hangingPunct="1">
              <a:defRPr/>
            </a:pPr>
            <a:r>
              <a:rPr lang="en-GB" dirty="0" smtClean="0"/>
              <a:t>  senior</a:t>
            </a:r>
            <a:r>
              <a:rPr lang="cs-CZ" dirty="0" smtClean="0"/>
              <a:t> </a:t>
            </a:r>
            <a:r>
              <a:rPr lang="cs-CZ" dirty="0" err="1" smtClean="0"/>
              <a:t>citizens</a:t>
            </a:r>
            <a:r>
              <a:rPr lang="en-GB" dirty="0" smtClean="0"/>
              <a:t>.</a:t>
            </a:r>
          </a:p>
          <a:p>
            <a:pPr marL="363538" indent="-363538" eaLnBrk="1" hangingPunct="1">
              <a:defRPr/>
            </a:pPr>
            <a:endParaRPr lang="en-GB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23850" y="1268413"/>
            <a:ext cx="8640763" cy="47529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None/>
              <a:defRPr/>
            </a:pPr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Objectives of the sub-programme:</a:t>
            </a:r>
          </a:p>
          <a:p>
            <a:pPr marL="571500" indent="-571500" eaLnBrk="1" hangingPunct="1">
              <a:defRPr/>
            </a:pPr>
            <a:r>
              <a:rPr lang="en-GB" sz="2100" dirty="0" smtClean="0"/>
              <a:t>The integration of new target groups, for which participation in tourism is difficult, into tourist activities</a:t>
            </a:r>
            <a:r>
              <a:rPr lang="en-GB" sz="2100" dirty="0" smtClean="0">
                <a:latin typeface="Arial" charset="0"/>
              </a:rPr>
              <a:t>,</a:t>
            </a:r>
            <a:r>
              <a:rPr lang="en-GB" sz="2100" dirty="0" smtClean="0"/>
              <a:t> </a:t>
            </a:r>
            <a:endParaRPr lang="en-GB" sz="2100" dirty="0" smtClean="0">
              <a:latin typeface="Arial" charset="0"/>
            </a:endParaRPr>
          </a:p>
          <a:p>
            <a:pPr marL="571500" indent="-571500" eaLnBrk="1" hangingPunct="1">
              <a:defRPr/>
            </a:pPr>
            <a:r>
              <a:rPr lang="en-GB" sz="2100" dirty="0" smtClean="0"/>
              <a:t>Maintaining employment in tourism, in light of the current economic situation of the Czech Republic,</a:t>
            </a:r>
          </a:p>
          <a:p>
            <a:pPr marL="571500" indent="-571500" eaLnBrk="1" hangingPunct="1">
              <a:defRPr/>
            </a:pPr>
            <a:r>
              <a:rPr lang="en-GB" sz="2100" dirty="0" smtClean="0"/>
              <a:t>Ensuring conditions for the improvement of tourism infrastructure (e.g. improving the availability of services along pedestrian and bicycle pathways),</a:t>
            </a:r>
          </a:p>
          <a:p>
            <a:pPr marL="571500" indent="-571500" eaLnBrk="1" hangingPunct="1">
              <a:defRPr/>
            </a:pPr>
            <a:r>
              <a:rPr lang="en-GB" sz="2100" dirty="0" smtClean="0"/>
              <a:t>Making tourist attractions more accessible (implementation of ecological</a:t>
            </a:r>
            <a:r>
              <a:rPr lang="cs-CZ" sz="2100" dirty="0" smtClean="0"/>
              <a:t> </a:t>
            </a:r>
            <a:r>
              <a:rPr lang="en-GB" sz="2100" dirty="0" smtClean="0"/>
              <a:t>forms of transport, ensuring barrier-free access points)</a:t>
            </a:r>
            <a:r>
              <a:rPr lang="en-GB" sz="2100" dirty="0" smtClean="0">
                <a:latin typeface="Arial" charset="0"/>
              </a:rPr>
              <a:t>.</a:t>
            </a:r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en-GB" sz="2300" dirty="0" smtClean="0"/>
          </a:p>
          <a:p>
            <a:pPr marL="571500" indent="-571500" eaLnBrk="1" hangingPunct="1">
              <a:buFont typeface="Wingdings" pitchFamily="2" charset="2"/>
              <a:buNone/>
              <a:defRPr/>
            </a:pPr>
            <a:endParaRPr lang="en-GB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268413"/>
            <a:ext cx="8507413" cy="4968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3600" b="1" smtClean="0">
                <a:solidFill>
                  <a:srgbClr val="FF0000"/>
                </a:solidFill>
              </a:rPr>
              <a:t>Justification of applicants </a:t>
            </a:r>
            <a:r>
              <a:rPr lang="cs-CZ" sz="3600" b="1" smtClean="0">
                <a:solidFill>
                  <a:srgbClr val="FF0000"/>
                </a:solidFill>
                <a:latin typeface="Arial" charset="0"/>
              </a:rPr>
              <a:t>2013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cs-CZ" sz="3600" b="1" smtClean="0">
                <a:solidFill>
                  <a:srgbClr val="FF0000"/>
                </a:solidFill>
              </a:rPr>
              <a:t>: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cs-CZ" sz="3600" b="1" smtClean="0">
              <a:solidFill>
                <a:srgbClr val="FF0000"/>
              </a:solidFill>
            </a:endParaRPr>
          </a:p>
          <a:p>
            <a:pPr marL="571500" indent="-571500" eaLnBrk="1" hangingPunct="1"/>
            <a:r>
              <a:rPr lang="en-US" smtClean="0"/>
              <a:t>Business subjects </a:t>
            </a:r>
            <a:r>
              <a:rPr lang="cs-CZ" smtClean="0"/>
              <a:t>(</a:t>
            </a:r>
            <a:r>
              <a:rPr lang="en-US" smtClean="0"/>
              <a:t>legal entities and businesspeople</a:t>
            </a:r>
            <a:r>
              <a:rPr lang="cs-CZ" smtClean="0"/>
              <a:t>)</a:t>
            </a:r>
            <a:endParaRPr lang="cs-CZ" smtClean="0">
              <a:latin typeface="Arial" charset="0"/>
            </a:endParaRPr>
          </a:p>
          <a:p>
            <a:pPr marL="571500" indent="-571500" eaLnBrk="1" hangingPunct="1">
              <a:buFont typeface="Wingdings" pitchFamily="2" charset="2"/>
              <a:buNone/>
            </a:pPr>
            <a:endParaRPr lang="cs-CZ" smtClean="0">
              <a:latin typeface="Arial" charset="0"/>
            </a:endParaRP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sz="1800" smtClean="0">
                <a:latin typeface="Arial" charset="0"/>
              </a:rPr>
              <a:t>A grant applicant must show, at least, two years of entrepreneurial history </a:t>
            </a:r>
            <a:r>
              <a:rPr lang="cs-CZ" sz="1800" smtClean="0">
                <a:latin typeface="Arial" charset="0"/>
              </a:rPr>
              <a:t>(2011,2012)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cs-CZ" sz="2800" b="1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268413"/>
            <a:ext cx="8507413" cy="50403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GB" sz="2800" b="1" smtClean="0">
                <a:solidFill>
                  <a:srgbClr val="FF0000"/>
                </a:solidFill>
              </a:rPr>
              <a:t>Allocation of the sub-programme: 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GB" sz="2800" b="1" smtClean="0">
              <a:solidFill>
                <a:srgbClr val="FF0000"/>
              </a:solidFill>
            </a:endParaRPr>
          </a:p>
          <a:p>
            <a:pPr marL="571500" indent="-571500" eaLnBrk="1" hangingPunct="1"/>
            <a:r>
              <a:rPr lang="cs-CZ" sz="2400" smtClean="0"/>
              <a:t>50</a:t>
            </a:r>
            <a:r>
              <a:rPr lang="en-GB" sz="2400" smtClean="0"/>
              <a:t> mil. CZK in 201</a:t>
            </a:r>
            <a:r>
              <a:rPr lang="cs-CZ" sz="2400" smtClean="0"/>
              <a:t>3</a:t>
            </a:r>
            <a:endParaRPr lang="en-GB" sz="2400" smtClean="0">
              <a:latin typeface="Arial" charset="0"/>
            </a:endParaRPr>
          </a:p>
          <a:p>
            <a:pPr marL="571500" indent="-571500" eaLnBrk="1" hangingPunct="1"/>
            <a:endParaRPr lang="en-GB" sz="2400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GB" sz="2800" b="1" smtClean="0">
                <a:solidFill>
                  <a:srgbClr val="FF0000"/>
                </a:solidFill>
                <a:latin typeface="Arial" charset="0"/>
              </a:rPr>
              <a:t>Principles governing grants</a:t>
            </a:r>
            <a:r>
              <a:rPr lang="en-GB" sz="2800" b="1" smtClean="0">
                <a:solidFill>
                  <a:srgbClr val="FF0000"/>
                </a:solidFill>
              </a:rPr>
              <a:t>:</a:t>
            </a:r>
          </a:p>
          <a:p>
            <a:pPr marL="571500" indent="-571500" eaLnBrk="1" hangingPunct="1"/>
            <a:r>
              <a:rPr lang="en-GB" sz="2400" smtClean="0"/>
              <a:t>individual projects,</a:t>
            </a:r>
          </a:p>
          <a:p>
            <a:pPr marL="571500" indent="-571500" eaLnBrk="1" hangingPunct="1"/>
            <a:r>
              <a:rPr lang="en-GB" sz="2400" smtClean="0"/>
              <a:t>grants may cover up to 50% of the overall allowable expenses for an activity, the recipient shall pay the remaining expenses,</a:t>
            </a:r>
          </a:p>
          <a:p>
            <a:pPr marL="571500" indent="-571500" eaLnBrk="1" hangingPunct="1"/>
            <a:r>
              <a:rPr lang="en-GB" sz="2400" smtClean="0"/>
              <a:t>overall expenditures for one activity can extend up to 5 mil. CZK.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GB" sz="2400" b="1" smtClean="0">
              <a:solidFill>
                <a:srgbClr val="FF0000"/>
              </a:solidFill>
            </a:endParaRPr>
          </a:p>
          <a:p>
            <a:pPr marL="571500" indent="-571500" eaLnBrk="1" hangingPunct="1">
              <a:buFont typeface="Wingdings" pitchFamily="2" charset="2"/>
              <a:buNone/>
            </a:pPr>
            <a:endParaRPr lang="en-GB" sz="1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0825" y="1125538"/>
            <a:ext cx="8642350" cy="5183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GB" sz="3200" b="1" smtClean="0">
                <a:solidFill>
                  <a:srgbClr val="FF0000"/>
                </a:solidFill>
              </a:rPr>
              <a:t>Implementation of an activity:</a:t>
            </a:r>
          </a:p>
          <a:p>
            <a:pPr marL="571500" indent="-571500" eaLnBrk="1" hangingPunct="1"/>
            <a:r>
              <a:rPr lang="en-GB" sz="2800" smtClean="0"/>
              <a:t>The grant must be completely utilised during the year it is awarded</a:t>
            </a:r>
            <a:r>
              <a:rPr lang="en-GB" sz="2800" smtClean="0">
                <a:latin typeface="Arial" charset="0"/>
              </a:rPr>
              <a:t>,</a:t>
            </a:r>
          </a:p>
          <a:p>
            <a:pPr marL="571500" indent="-571500" eaLnBrk="1" hangingPunct="1"/>
            <a:r>
              <a:rPr lang="en-GB" sz="2800" smtClean="0"/>
              <a:t>The activity that will be co-financed within the sub-programme must be completed, at latest, during the year following its selection as a grant-winning project. </a:t>
            </a:r>
            <a:endParaRPr lang="en-GB" sz="1800" smtClean="0"/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GB" sz="1800" smtClean="0"/>
              <a:t>	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GB" sz="2800" smtClean="0"/>
              <a:t>	(i.e. Activities selected in 201</a:t>
            </a:r>
            <a:r>
              <a:rPr lang="cs-CZ" sz="2800" smtClean="0"/>
              <a:t>3</a:t>
            </a:r>
            <a:r>
              <a:rPr lang="en-GB" sz="2800" smtClean="0"/>
              <a:t> must be finished, at latest, by the end of 201</a:t>
            </a:r>
            <a:r>
              <a:rPr lang="cs-CZ" sz="2800" smtClean="0"/>
              <a:t>4</a:t>
            </a:r>
            <a:r>
              <a:rPr lang="en-GB" sz="2800" smtClean="0"/>
              <a:t>.)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GB" sz="2400" b="1" smtClean="0">
                <a:solidFill>
                  <a:srgbClr val="FF0000"/>
                </a:solidFill>
              </a:rPr>
              <a:t> 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GB" sz="2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268413"/>
            <a:ext cx="8507413" cy="4968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3200" b="1" smtClean="0">
                <a:solidFill>
                  <a:srgbClr val="FF0000"/>
                </a:solidFill>
                <a:latin typeface="Arial" charset="0"/>
              </a:rPr>
              <a:t>     Objectives for the implementation of this year’s National Programme:</a:t>
            </a:r>
            <a:r>
              <a:rPr lang="en-GB" sz="3200" b="1" smtClean="0">
                <a:solidFill>
                  <a:srgbClr val="FF0000"/>
                </a:solidFill>
              </a:rPr>
              <a:t>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3200" b="1" smtClean="0">
              <a:solidFill>
                <a:srgbClr val="FF0000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Include improving the quality and availability of services for all potential participants in tourism,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smtClean="0">
              <a:latin typeface="Arial" charset="0"/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GB" sz="2000" smtClean="0">
                <a:latin typeface="Arial" charset="0"/>
              </a:rPr>
              <a:t>fully equipping the existing state of, especially, pedestrian trails, cycling paths, educational trails and hiking destinations (with places for tourists to rest, barrier-free WCs, etc.).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smtClean="0">
              <a:latin typeface="Arial" charset="0"/>
            </a:endParaRPr>
          </a:p>
          <a:p>
            <a:pPr marL="571500" indent="-571500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000" smtClean="0">
                <a:latin typeface="Arial" charset="0"/>
              </a:rPr>
              <a:t>making sites accessible for residents with disabilities (environmentally-friendly transport, barrier-free access points, equipment to aid persons with disabilities, e.g. visual navigation and audio).</a:t>
            </a:r>
            <a:r>
              <a:rPr lang="en-GB" sz="2000" smtClean="0"/>
              <a:t>	 </a:t>
            </a:r>
            <a:r>
              <a:rPr lang="en-GB" sz="200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95288" y="1196975"/>
            <a:ext cx="8569325" cy="5256213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Examples of best practices</a:t>
            </a:r>
            <a:r>
              <a:rPr lang="cs-CZ" sz="2400" b="1" dirty="0" smtClean="0">
                <a:solidFill>
                  <a:srgbClr val="FF0000"/>
                </a:solidFill>
              </a:rPr>
              <a:t>:</a:t>
            </a:r>
            <a:endParaRPr lang="cs-CZ" sz="2000" b="1" dirty="0" smtClean="0">
              <a:solidFill>
                <a:srgbClr val="FF0000"/>
              </a:solidFill>
            </a:endParaRPr>
          </a:p>
          <a:p>
            <a:pPr marL="571500" indent="-5715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marL="0" indent="0"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None/>
              <a:defRPr/>
            </a:pPr>
            <a:endParaRPr lang="cs-CZ" sz="14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None/>
              <a:defRPr/>
            </a:pPr>
            <a:endParaRPr lang="cs-CZ" sz="14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Clr>
                <a:srgbClr val="0066FF"/>
              </a:buClr>
              <a:buFont typeface="Wingdings" pitchFamily="2" charset="2"/>
              <a:buNone/>
              <a:defRPr/>
            </a:pPr>
            <a:endParaRPr lang="cs-CZ" sz="1400" b="1" dirty="0" smtClean="0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rgbClr val="0066FF"/>
              </a:buClr>
              <a:defRPr/>
            </a:pPr>
            <a:r>
              <a:rPr lang="en-US" sz="1600" dirty="0" smtClean="0"/>
              <a:t>Adding a full complement of services along bicycle paths in places of concentrated tourist use.</a:t>
            </a:r>
            <a:endParaRPr lang="cs-CZ" sz="1600" dirty="0" smtClean="0"/>
          </a:p>
        </p:txBody>
      </p:sp>
      <p:grpSp>
        <p:nvGrpSpPr>
          <p:cNvPr id="11267" name="Skupina 8"/>
          <p:cNvGrpSpPr>
            <a:grpSpLocks/>
          </p:cNvGrpSpPr>
          <p:nvPr/>
        </p:nvGrpSpPr>
        <p:grpSpPr bwMode="auto">
          <a:xfrm>
            <a:off x="1174750" y="3286125"/>
            <a:ext cx="6794500" cy="2214563"/>
            <a:chOff x="10877" y="4293096"/>
            <a:chExt cx="6793371" cy="1728000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77" y="4293096"/>
              <a:ext cx="3048955" cy="172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126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55293" y="4293096"/>
              <a:ext cx="3048955" cy="1728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OK">
  <a:themeElements>
    <a:clrScheme name="šablona OK 10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0066CC"/>
      </a:accent2>
      <a:accent3>
        <a:srgbClr val="FFFFFF"/>
      </a:accent3>
      <a:accent4>
        <a:srgbClr val="000000"/>
      </a:accent4>
      <a:accent5>
        <a:srgbClr val="CED5DD"/>
      </a:accent5>
      <a:accent6>
        <a:srgbClr val="005CB9"/>
      </a:accent6>
      <a:hlink>
        <a:srgbClr val="336699"/>
      </a:hlink>
      <a:folHlink>
        <a:srgbClr val="003366"/>
      </a:folHlink>
    </a:clrScheme>
    <a:fontScheme name="šablona O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08050" marR="0" indent="-4365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08050" marR="0" indent="-4365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cs-CZ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šablona OK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OK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OK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OK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OK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OK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OK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OK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 OK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 OK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005CB9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11279</TotalTime>
  <Words>483</Words>
  <Application>Microsoft Office PowerPoint</Application>
  <PresentationFormat>Diavetítés a képernyőre (4:3 oldalarány)</PresentationFormat>
  <Paragraphs>83</Paragraphs>
  <Slides>12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Verdana</vt:lpstr>
      <vt:lpstr>Wingdings</vt:lpstr>
      <vt:lpstr>Arial</vt:lpstr>
      <vt:lpstr>Bookman Old Style</vt:lpstr>
      <vt:lpstr>šablona OK</vt:lpstr>
      <vt:lpstr>      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Závěry konference 17. 10. 2006 –Ústí n. L Preambule</dc:title>
  <dc:creator>RV</dc:creator>
  <cp:lastModifiedBy>fabian.eszter</cp:lastModifiedBy>
  <cp:revision>281</cp:revision>
  <cp:lastPrinted>2011-02-03T14:20:02Z</cp:lastPrinted>
  <dcterms:created xsi:type="dcterms:W3CDTF">2006-10-17T13:38:04Z</dcterms:created>
  <dcterms:modified xsi:type="dcterms:W3CDTF">2013-06-03T14:16:26Z</dcterms:modified>
</cp:coreProperties>
</file>